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457200" y="751680"/>
            <a:ext cx="8229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b="1" i="0" sz="7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b="1" i="0" sz="7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b="1" i="0" sz="7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b="1" i="0" sz="7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b="1" i="0" sz="7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b="1" i="0" sz="7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b="1" i="0" sz="7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b="1" i="0" sz="7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b="1" i="0" sz="7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457200" y="4955190"/>
            <a:ext cx="8229600" cy="16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" name="Shape 12"/>
          <p:cNvCxnSpPr/>
          <p:nvPr/>
        </p:nvCxnSpPr>
        <p:spPr>
          <a:xfrm>
            <a:off x="457200" y="54864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Shape 13"/>
          <p:cNvCxnSpPr/>
          <p:nvPr/>
        </p:nvCxnSpPr>
        <p:spPr>
          <a:xfrm>
            <a:off x="457200" y="484451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 lvl="1" rtl="0"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cxnSp>
        <p:nvCxnSpPr>
          <p:cNvPr id="17" name="Shape 17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cap="flat" cmpd="sng" w="50800">
            <a:solidFill>
              <a:srgbClr val="DA000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 lvl="1" rtl="0"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21" name="Shape 21"/>
          <p:cNvSpPr txBox="1"/>
          <p:nvPr>
            <p:ph idx="2" type="body"/>
          </p:nvPr>
        </p:nvSpPr>
        <p:spPr>
          <a:xfrm>
            <a:off x="4692274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cxnSp>
        <p:nvCxnSpPr>
          <p:cNvPr id="22" name="Shape 22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cap="flat" cmpd="sng" w="50800">
            <a:solidFill>
              <a:srgbClr val="DA000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25" name="Shape 25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8" name="Shape 28"/>
          <p:cNvCxnSpPr/>
          <p:nvPr/>
        </p:nvCxnSpPr>
        <p:spPr>
          <a:xfrm>
            <a:off x="457200" y="5757014"/>
            <a:ext cx="8229600" cy="0"/>
          </a:xfrm>
          <a:prstGeom prst="straightConnector1">
            <a:avLst/>
          </a:prstGeom>
          <a:noFill/>
          <a:ln cap="flat" cmpd="sng" w="508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hape 30"/>
          <p:cNvCxnSpPr/>
          <p:nvPr/>
        </p:nvCxnSpPr>
        <p:spPr>
          <a:xfrm>
            <a:off x="457200" y="150852"/>
            <a:ext cx="8229600" cy="0"/>
          </a:xfrm>
          <a:prstGeom prst="straightConnector1">
            <a:avLst/>
          </a:prstGeom>
          <a:noFill/>
          <a:ln cap="flat" cmpd="sng" w="508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" name="Shape 8"/>
          <p:cNvCxnSpPr/>
          <p:nvPr/>
        </p:nvCxnSpPr>
        <p:spPr>
          <a:xfrm>
            <a:off x="457200" y="6697680"/>
            <a:ext cx="8229600" cy="0"/>
          </a:xfrm>
          <a:prstGeom prst="straightConnector1">
            <a:avLst/>
          </a:prstGeom>
          <a:noFill/>
          <a:ln cap="flat" cmpd="sng" w="508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toool.us/deviant/index.html" TargetMode="External"/><Relationship Id="rId4" Type="http://schemas.openxmlformats.org/officeDocument/2006/relationships/image" Target="../media/image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gif"/><Relationship Id="rId4" Type="http://schemas.openxmlformats.org/officeDocument/2006/relationships/image" Target="../media/image4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toool.us/deviant/02-picking/2.09-picking_by_individual_lifting.gif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toool.us/deviant/04-bumping/4.01-snapping_gun.gif" TargetMode="External"/><Relationship Id="rId4" Type="http://schemas.openxmlformats.org/officeDocument/2006/relationships/image" Target="../media/image24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gif"/><Relationship Id="rId4" Type="http://schemas.openxmlformats.org/officeDocument/2006/relationships/image" Target="../media/image28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dailymail.co.uk/news/article-2083556/Meet-girl-blogger-sneaked-inside-Russian-missile-factory--security.htm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gif"/><Relationship Id="rId4" Type="http://schemas.openxmlformats.org/officeDocument/2006/relationships/image" Target="../media/image2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jpg"/><Relationship Id="rId4" Type="http://schemas.openxmlformats.org/officeDocument/2006/relationships/image" Target="../media/image3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youtube.com/watch?v=JsVtHqICeK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toool.us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www.youtube.com/watch?feature=player_embedded&amp;v=Tbh1qrchyUo" TargetMode="External"/><Relationship Id="rId4" Type="http://schemas.openxmlformats.org/officeDocument/2006/relationships/hyperlink" Target="http://www.pjrc.com/teensy/" TargetMode="External"/><Relationship Id="rId5" Type="http://schemas.openxmlformats.org/officeDocument/2006/relationships/image" Target="../media/image40.jpg"/><Relationship Id="rId6" Type="http://schemas.openxmlformats.org/officeDocument/2006/relationships/image" Target="../media/image3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youtube.com/watch?v=XjBJHy1hD_A" TargetMode="External"/><Relationship Id="rId4" Type="http://schemas.openxmlformats.org/officeDocument/2006/relationships/hyperlink" Target="https://www.youtube.com/watch?v=H_xTKZKPEmk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youtube.com/watch?v=c4LMrKEO_t0" TargetMode="External"/><Relationship Id="rId4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ctrTitle"/>
          </p:nvPr>
        </p:nvSpPr>
        <p:spPr>
          <a:xfrm>
            <a:off x="457200" y="751680"/>
            <a:ext cx="8229600" cy="4012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Physical Security:</a:t>
            </a:r>
            <a:br>
              <a:rPr lang="en"/>
            </a:br>
            <a:r>
              <a:rPr lang="en" sz="3600"/>
              <a:t>How attackers gain physical access and what they can do in meatspace</a:t>
            </a:r>
          </a:p>
        </p:txBody>
      </p:sp>
      <p:sp>
        <p:nvSpPr>
          <p:cNvPr id="36" name="Shape 36"/>
          <p:cNvSpPr txBox="1"/>
          <p:nvPr>
            <p:ph idx="1" type="subTitle"/>
          </p:nvPr>
        </p:nvSpPr>
        <p:spPr>
          <a:xfrm>
            <a:off x="457200" y="4955190"/>
            <a:ext cx="8229600" cy="164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CIS 5930 / 4930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Offensive Security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Spring 2013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locks work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sheer line: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The area/separation between the plug and the shell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when the key fits, all the pins and drivers will separate perfectly at the sheer line</a:t>
            </a:r>
          </a:p>
          <a:p>
            <a:pPr indent="-228600" lvl="0" marL="457200">
              <a:spcBef>
                <a:spcPts val="0"/>
              </a:spcBef>
              <a:buFont typeface="Arial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http://toool.us/deviant/index.html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700" y="4114800"/>
            <a:ext cx="4229100" cy="2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locks work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http://i.imgur.com/ETTfE.gif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340350"/>
            <a:ext cx="7567383" cy="425470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/>
          <p:nvPr/>
        </p:nvSpPr>
        <p:spPr>
          <a:xfrm>
            <a:off x="6710750" y="3986475"/>
            <a:ext cx="389175" cy="1178050"/>
          </a:xfrm>
          <a:custGeom>
            <a:pathLst>
              <a:path extrusionOk="0" h="47122" w="15567">
                <a:moveTo>
                  <a:pt x="3366" y="0"/>
                </a:moveTo>
                <a:lnTo>
                  <a:pt x="10518" y="5049"/>
                </a:lnTo>
                <a:lnTo>
                  <a:pt x="7573" y="22720"/>
                </a:lnTo>
                <a:lnTo>
                  <a:pt x="15567" y="24823"/>
                </a:lnTo>
                <a:lnTo>
                  <a:pt x="8414" y="28189"/>
                </a:lnTo>
                <a:lnTo>
                  <a:pt x="10097" y="43336"/>
                </a:lnTo>
                <a:lnTo>
                  <a:pt x="0" y="47122"/>
                </a:ln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5" name="Shape 115"/>
          <p:cNvSpPr txBox="1"/>
          <p:nvPr/>
        </p:nvSpPr>
        <p:spPr>
          <a:xfrm>
            <a:off x="7152525" y="4323075"/>
            <a:ext cx="8625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The Plug</a:t>
            </a:r>
          </a:p>
        </p:txBody>
      </p:sp>
      <p:sp>
        <p:nvSpPr>
          <p:cNvPr id="116" name="Shape 116"/>
          <p:cNvSpPr/>
          <p:nvPr/>
        </p:nvSpPr>
        <p:spPr>
          <a:xfrm>
            <a:off x="6763350" y="2645275"/>
            <a:ext cx="389175" cy="1178050"/>
          </a:xfrm>
          <a:custGeom>
            <a:pathLst>
              <a:path extrusionOk="0" h="47122" w="15567">
                <a:moveTo>
                  <a:pt x="3366" y="0"/>
                </a:moveTo>
                <a:lnTo>
                  <a:pt x="10518" y="5049"/>
                </a:lnTo>
                <a:lnTo>
                  <a:pt x="7573" y="22720"/>
                </a:lnTo>
                <a:lnTo>
                  <a:pt x="15567" y="24823"/>
                </a:lnTo>
                <a:lnTo>
                  <a:pt x="8414" y="28189"/>
                </a:lnTo>
                <a:lnTo>
                  <a:pt x="10097" y="43336"/>
                </a:lnTo>
                <a:lnTo>
                  <a:pt x="0" y="47122"/>
                </a:ln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7" name="Shape 117"/>
          <p:cNvSpPr txBox="1"/>
          <p:nvPr/>
        </p:nvSpPr>
        <p:spPr>
          <a:xfrm>
            <a:off x="7099925" y="2866200"/>
            <a:ext cx="8625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The Shell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683700" y="2534925"/>
            <a:ext cx="32607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</a:rPr>
              <a:t>If the pin and drivers aren't separated AT the sheer line, the lock wont turn</a:t>
            </a:r>
          </a:p>
          <a:p>
            <a:pPr indent="-342900" lvl="0" marL="45720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accent1"/>
                </a:solidFill>
              </a:rPr>
              <a:t>The lock will </a:t>
            </a:r>
            <a:r>
              <a:rPr lang="en" sz="1800" u="sng">
                <a:solidFill>
                  <a:schemeClr val="accent1"/>
                </a:solidFill>
              </a:rPr>
              <a:t>"</a:t>
            </a:r>
            <a:r>
              <a:rPr lang="en" sz="1800" u="sng">
                <a:solidFill>
                  <a:srgbClr val="FF0000"/>
                </a:solidFill>
              </a:rPr>
              <a:t>BIND</a:t>
            </a:r>
            <a:r>
              <a:rPr lang="en" sz="1800" u="sng">
                <a:solidFill>
                  <a:schemeClr val="accent1"/>
                </a:solidFill>
              </a:rPr>
              <a:t>"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Bind on incorrect key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0200"/>
            <a:ext cx="8187529" cy="4913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Bind on incorrect key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87843"/>
            <a:ext cx="8170163" cy="4903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 to lockpicking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Imagine a one pin lock: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792" y="2153146"/>
            <a:ext cx="4407007" cy="4414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734040"/>
            <a:ext cx="3828514" cy="3833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48068"/>
            <a:ext cx="8225612" cy="6167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Plug Imperfections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 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56725"/>
            <a:ext cx="8297686" cy="4494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Counting Pins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0200"/>
            <a:ext cx="7434750" cy="4459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Gaining Physical Access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Locks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Lockpicking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Below the OS layers &amp; Inside the Mobo bus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Ethernet over Powerlines &amp; Bypassing security systems</a:t>
            </a:r>
          </a:p>
          <a:p>
            <a:pPr indent="-228600" lvl="0" marL="457200">
              <a:spcBef>
                <a:spcPts val="0"/>
              </a:spcBef>
              <a:buFont typeface="Arial"/>
              <a:buChar char="●"/>
            </a:pPr>
            <a:r>
              <a:rPr lang="en"/>
              <a:t>BacNET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Lockpicking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http://toool.us/deviant/02-picking/2.09-picking_by_individual_lifting.gif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Lockpicking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Common mistakes: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TOO MUCH TENSION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Turning plug wrong way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being too forceful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be gentle!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t/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00" y="1600200"/>
            <a:ext cx="3810000" cy="29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Raking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0200"/>
            <a:ext cx="8253750" cy="4951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74638"/>
            <a:ext cx="8211563" cy="615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Bumping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50660"/>
            <a:ext cx="8273984" cy="481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Bumping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79932"/>
            <a:ext cx="8223786" cy="4787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Snapping guns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http://toool.us/deviant/04-bumping/4.01-snapping_gun.gif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027900"/>
            <a:ext cx="4229100" cy="2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Lockpicking mitigations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Spool pins/driver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69319"/>
            <a:ext cx="4291314" cy="4298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Spool pins/driver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a spool pin affects lockpicking</a:t>
            </a: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855059"/>
            <a:ext cx="3707557" cy="3712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592" y="2617865"/>
            <a:ext cx="3944207" cy="3950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Defeating a spool pin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Takes finesse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867" y="1625038"/>
            <a:ext cx="4932932" cy="4942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Is Physical Security Important?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People do crazy things: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http://www.dailymail.co.uk/news/article-2083556/Meet-girl-blogger-sneaked-inside-Russian-missile-factory--security.html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Lockpicking mitigations</a:t>
            </a: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Mushroom pin</a:t>
            </a: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717" y="1825717"/>
            <a:ext cx="4733083" cy="4742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Lockpicking mitigations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Hybrid pin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490" y="1841166"/>
            <a:ext cx="4717310" cy="4726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53440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Lockpicking mitigations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2058400"/>
            <a:ext cx="8267701" cy="40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types of locks</a:t>
            </a:r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Wafer Locks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100" y="1652000"/>
            <a:ext cx="4965700" cy="48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757900"/>
            <a:ext cx="42164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Wafer Lock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25175"/>
            <a:ext cx="7670800" cy="57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800" y="4728186"/>
            <a:ext cx="2400091" cy="2129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74638"/>
            <a:ext cx="8266555" cy="6200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Wafers</a:t>
            </a: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can be easy to rake</a:t>
            </a:r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200" y="274638"/>
            <a:ext cx="4673600" cy="57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1795" y="-90075"/>
            <a:ext cx="10747589" cy="716823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/>
          <p:nvPr/>
        </p:nvSpPr>
        <p:spPr>
          <a:xfrm>
            <a:off x="1653150" y="2692700"/>
            <a:ext cx="58377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rPr>
              <a:t>About Physical Access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Attackers can....</a:t>
            </a:r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sabotage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steal (papers, hard drives, laptops, phones)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Related talk: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Steal Everything, Kill Everyone, Cause Total Financial Ruin: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https://www.youtube.com/watch?v=JsVtHqICeKE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Many of these fantastic diagrams / animations are from The Open Organization Of Lockpickers (check them out!):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http://toool.us/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Below the Operating System</a:t>
            </a:r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Much of the OS layer security is moot, if an attacker has physical access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Can reset: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BIOS password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OS passwords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Can physically take: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Hard Drives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External Storage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Can install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keyloggers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ethernet eavesdroppers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other malicious hardware/chips...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425" y="2214975"/>
            <a:ext cx="4143375" cy="43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Bus</a:t>
            </a:r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457200" y="1600200"/>
            <a:ext cx="44694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motherboard bus is the medium by which the CPU, RAM, HD, and other devices communicate.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peripherals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USB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...</a:t>
            </a:r>
          </a:p>
          <a:p>
            <a:pPr lvl="0">
              <a:spcBef>
                <a:spcPts val="0"/>
              </a:spcBef>
              <a:buNone/>
            </a:pPr>
            <a:r>
              <a:rPr lang="en" u="sng"/>
              <a:t>IT IS A NETWORK!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Bus</a:t>
            </a:r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Is a broadcast network</a:t>
            </a:r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425" y="2214975"/>
            <a:ext cx="4143375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Bus</a:t>
            </a:r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can access this network?</a:t>
            </a:r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164300"/>
            <a:ext cx="7620000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"custom" USB devices</a:t>
            </a:r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http://www.youtube.com/watch?feature=player_embedded&amp;v=Tbh1qrchyUo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http://www.pjrc.com/teensy/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9" name="Shape 3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9652" y="3744735"/>
            <a:ext cx="3707148" cy="278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3734461"/>
            <a:ext cx="4393337" cy="2790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Hacking over Powerlines</a:t>
            </a:r>
          </a:p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https://www.youtube.com/watch?v=XjBJHy1hD_A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https://www.youtube.com/watch?v=H_xTKZKPEmk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^ jammers / sniffers for home security systems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Can even send commands to the security system.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Hacking Buildings</a:t>
            </a:r>
          </a:p>
        </p:txBody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https://www.youtube.com/watch?v=c4LMrKEO_t0</a:t>
            </a:r>
          </a:p>
        </p:txBody>
      </p:sp>
      <p:pic>
        <p:nvPicPr>
          <p:cNvPr id="363" name="Shape 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601" y="2661150"/>
            <a:ext cx="7670798" cy="36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BacNET</a:t>
            </a:r>
          </a:p>
        </p:txBody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Found in all areas of building automation: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Power / Water / HVAC / Metering 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(distribution, sensory, control ...)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Fire Suppression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Smart Lights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Smart Elevators :D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Found in: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Factories, Plants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Office Buildings</a:t>
            </a:r>
          </a:p>
          <a:p>
            <a:pPr indent="-228600" lvl="0" marL="457200">
              <a:spcBef>
                <a:spcPts val="0"/>
              </a:spcBef>
              <a:buFont typeface="Arial"/>
              <a:buChar char="●"/>
            </a:pPr>
            <a:r>
              <a:rPr lang="en"/>
              <a:t>(new) Residential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BacNET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50" y="849865"/>
            <a:ext cx="8211051" cy="5799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BacNET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4" y="1894495"/>
            <a:ext cx="9061912" cy="3495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Lock + Bolt</a:t>
            </a:r>
          </a:p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0200"/>
            <a:ext cx="6421085" cy="4944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should you care?</a:t>
            </a:r>
          </a:p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Chernobyl + 3 Mile Island - Man made disasters influenced by sensor readings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What if bad guys interrupt with your sensors?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BacNET has minimal session protection / security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BacNET packets are easy to spoof, no encryption, easy to intercept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Similar to IEC61850 standard for the Power Grid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locks work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http://i.imgur.com/ETTfE.gif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340350"/>
            <a:ext cx="7567383" cy="42547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Shape 69"/>
          <p:cNvCxnSpPr/>
          <p:nvPr/>
        </p:nvCxnSpPr>
        <p:spPr>
          <a:xfrm flipH="1" rot="10800000">
            <a:off x="4091650" y="5374800"/>
            <a:ext cx="305100" cy="62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70" name="Shape 70"/>
          <p:cNvSpPr txBox="1"/>
          <p:nvPr/>
        </p:nvSpPr>
        <p:spPr>
          <a:xfrm>
            <a:off x="3344850" y="6058600"/>
            <a:ext cx="2208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Key hole</a:t>
            </a:r>
          </a:p>
        </p:txBody>
      </p:sp>
      <p:sp>
        <p:nvSpPr>
          <p:cNvPr id="71" name="Shape 71"/>
          <p:cNvSpPr/>
          <p:nvPr/>
        </p:nvSpPr>
        <p:spPr>
          <a:xfrm>
            <a:off x="6710750" y="3986475"/>
            <a:ext cx="389175" cy="1178050"/>
          </a:xfrm>
          <a:custGeom>
            <a:pathLst>
              <a:path extrusionOk="0" h="47122" w="15567">
                <a:moveTo>
                  <a:pt x="3366" y="0"/>
                </a:moveTo>
                <a:lnTo>
                  <a:pt x="10518" y="5049"/>
                </a:lnTo>
                <a:lnTo>
                  <a:pt x="7573" y="22720"/>
                </a:lnTo>
                <a:lnTo>
                  <a:pt x="15567" y="24823"/>
                </a:lnTo>
                <a:lnTo>
                  <a:pt x="8414" y="28189"/>
                </a:lnTo>
                <a:lnTo>
                  <a:pt x="10097" y="43336"/>
                </a:lnTo>
                <a:lnTo>
                  <a:pt x="0" y="47122"/>
                </a:ln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2" name="Shape 72"/>
          <p:cNvSpPr txBox="1"/>
          <p:nvPr/>
        </p:nvSpPr>
        <p:spPr>
          <a:xfrm>
            <a:off x="7152525" y="4323075"/>
            <a:ext cx="8625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The Plug</a:t>
            </a:r>
          </a:p>
        </p:txBody>
      </p:sp>
      <p:sp>
        <p:nvSpPr>
          <p:cNvPr id="73" name="Shape 73"/>
          <p:cNvSpPr/>
          <p:nvPr/>
        </p:nvSpPr>
        <p:spPr>
          <a:xfrm>
            <a:off x="6763350" y="2645275"/>
            <a:ext cx="389175" cy="1178050"/>
          </a:xfrm>
          <a:custGeom>
            <a:pathLst>
              <a:path extrusionOk="0" h="47122" w="15567">
                <a:moveTo>
                  <a:pt x="3366" y="0"/>
                </a:moveTo>
                <a:lnTo>
                  <a:pt x="10518" y="5049"/>
                </a:lnTo>
                <a:lnTo>
                  <a:pt x="7573" y="22720"/>
                </a:lnTo>
                <a:lnTo>
                  <a:pt x="15567" y="24823"/>
                </a:lnTo>
                <a:lnTo>
                  <a:pt x="8414" y="28189"/>
                </a:lnTo>
                <a:lnTo>
                  <a:pt x="10097" y="43336"/>
                </a:lnTo>
                <a:lnTo>
                  <a:pt x="0" y="47122"/>
                </a:ln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4" name="Shape 74"/>
          <p:cNvSpPr txBox="1"/>
          <p:nvPr/>
        </p:nvSpPr>
        <p:spPr>
          <a:xfrm>
            <a:off x="7099925" y="2866200"/>
            <a:ext cx="8625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The Shell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locks work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Without a key, the</a:t>
            </a:r>
            <a:br>
              <a:rPr lang="en"/>
            </a:br>
            <a:r>
              <a:rPr lang="en"/>
              <a:t>lock wont turn</a:t>
            </a:r>
          </a:p>
          <a:p>
            <a:pPr indent="-228600" lvl="0" marL="457200">
              <a:spcBef>
                <a:spcPts val="0"/>
              </a:spcBef>
              <a:buFont typeface="Arial"/>
              <a:buChar char="●"/>
            </a:pPr>
            <a:r>
              <a:rPr lang="en"/>
              <a:t>it will "BIND"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867" y="1625038"/>
            <a:ext cx="4932932" cy="4942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Lock terminology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0200"/>
            <a:ext cx="3175000" cy="44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600" y="3921051"/>
            <a:ext cx="5283200" cy="26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4175800" y="1872275"/>
            <a:ext cx="4281000" cy="1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1800" u="sng">
                <a:latin typeface="Verdana"/>
                <a:ea typeface="Verdana"/>
                <a:cs typeface="Verdana"/>
                <a:sym typeface="Verdana"/>
              </a:rPr>
              <a:t>Note:</a:t>
            </a:r>
            <a:br>
              <a:rPr b="1" i="1" lang="en" sz="1800">
                <a:latin typeface="Verdana"/>
                <a:ea typeface="Verdana"/>
                <a:cs typeface="Verdana"/>
                <a:sym typeface="Verdana"/>
              </a:rPr>
            </a:br>
            <a:r>
              <a:rPr b="1" i="1" lang="en" sz="1800">
                <a:latin typeface="Verdana"/>
                <a:ea typeface="Verdana"/>
                <a:cs typeface="Verdana"/>
                <a:sym typeface="Verdana"/>
              </a:rPr>
              <a:t>Drivers </a:t>
            </a:r>
            <a:r>
              <a:rPr i="1" lang="en" sz="1800">
                <a:latin typeface="Verdana"/>
                <a:ea typeface="Verdana"/>
                <a:cs typeface="Verdana"/>
                <a:sym typeface="Verdana"/>
              </a:rPr>
              <a:t>are usually also just called</a:t>
            </a:r>
            <a:r>
              <a:rPr b="1" i="1" lang="en" sz="1800">
                <a:latin typeface="Verdana"/>
                <a:ea typeface="Verdana"/>
                <a:cs typeface="Verdana"/>
                <a:sym typeface="Verdana"/>
              </a:rPr>
              <a:t> Pins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i="1" sz="1800">
              <a:latin typeface="Verdana"/>
              <a:ea typeface="Verdana"/>
              <a:cs typeface="Verdana"/>
              <a:sym typeface="Verdana"/>
            </a:endParaRPr>
          </a:p>
          <a:p>
            <a:pPr lvl="0">
              <a:spcBef>
                <a:spcPts val="0"/>
              </a:spcBef>
              <a:buNone/>
            </a:pPr>
            <a:r>
              <a:rPr b="1" i="1" lang="en" sz="1800">
                <a:latin typeface="Verdana"/>
                <a:ea typeface="Verdana"/>
                <a:cs typeface="Verdana"/>
                <a:sym typeface="Verdana"/>
              </a:rPr>
              <a:t>Cylinders </a:t>
            </a:r>
            <a:r>
              <a:rPr i="1" lang="en" sz="1800">
                <a:latin typeface="Verdana"/>
                <a:ea typeface="Verdana"/>
                <a:cs typeface="Verdana"/>
                <a:sym typeface="Verdana"/>
              </a:rPr>
              <a:t>are usually also called</a:t>
            </a:r>
            <a:r>
              <a:rPr b="1" i="1" lang="en" sz="1800">
                <a:latin typeface="Verdana"/>
                <a:ea typeface="Verdana"/>
                <a:cs typeface="Verdana"/>
                <a:sym typeface="Verdana"/>
              </a:rPr>
              <a:t> Plugs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locks work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600" y="1600200"/>
            <a:ext cx="325120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600200"/>
            <a:ext cx="5012259" cy="5012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675" y="4027900"/>
            <a:ext cx="2540000" cy="2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